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Economica"/>
      <p:regular r:id="rId18"/>
      <p:bold r:id="rId19"/>
      <p:italic r:id="rId20"/>
      <p:boldItalic r:id="rId21"/>
    </p:embeddedFont>
    <p:embeddedFont>
      <p:font typeface="Open Sans"/>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FDCC1EB-BA66-4411-8D5A-9E57982B9D7F}">
  <a:tblStyle styleId="{1FDCC1EB-BA66-4411-8D5A-9E57982B9D7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Economica-italic.fntdata"/><Relationship Id="rId22" Type="http://schemas.openxmlformats.org/officeDocument/2006/relationships/font" Target="fonts/OpenSans-regular.fntdata"/><Relationship Id="rId21" Type="http://schemas.openxmlformats.org/officeDocument/2006/relationships/font" Target="fonts/Economica-boldItalic.fntdata"/><Relationship Id="rId24" Type="http://schemas.openxmlformats.org/officeDocument/2006/relationships/font" Target="fonts/OpenSans-italic.fntdata"/><Relationship Id="rId23" Type="http://schemas.openxmlformats.org/officeDocument/2006/relationships/font" Target="fonts/Open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schemas.openxmlformats.org/officeDocument/2006/relationships/font" Target="fonts/OpenSans-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Economica-bold.fntdata"/><Relationship Id="rId18" Type="http://schemas.openxmlformats.org/officeDocument/2006/relationships/font" Target="fonts/Economica-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f957f449d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f957f449d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The game will use Gimp to make the visual art and bfxr for audio. Solar 2D, formally known as the Corona Game engine, with lua for the app development.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order to coordinate development between team members Git Hub will be used.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game will be designed in an isometric 2D style.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f957f449d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f957f449d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f957f449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f957f449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Butter Melt is an arcade food game about saving a birthday party on the moon!  In order to do this you must keep the butter the perfect </a:t>
            </a:r>
            <a:r>
              <a:rPr lang="en"/>
              <a:t>temperature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why should this be mobile. It has a simple game play loop with short levels making it perfect to kill a few </a:t>
            </a:r>
            <a:r>
              <a:rPr lang="en"/>
              <a:t>minutes</a:t>
            </a:r>
            <a:r>
              <a:rPr lang="en"/>
              <a:t> while waiting in line. </a:t>
            </a:r>
            <a:endParaRPr/>
          </a:p>
          <a:p>
            <a:pPr indent="0" lvl="0" marL="0" rtl="0" algn="l">
              <a:spcBef>
                <a:spcPts val="0"/>
              </a:spcBef>
              <a:spcAft>
                <a:spcPts val="0"/>
              </a:spcAft>
              <a:buNone/>
            </a:pPr>
            <a:r>
              <a:rPr lang="en"/>
              <a:t>The perfect genre we feel for this would be an arcade style game where you get “Doge Coin” for surviving longer in the level plus some bonus coins when you win the level that you can spend on system upgrades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Typically most phone </a:t>
            </a:r>
            <a:r>
              <a:rPr lang="en"/>
              <a:t>users</a:t>
            </a:r>
            <a:r>
              <a:rPr lang="en"/>
              <a:t> are young teenagers so we plan to target this demographic by including a healthy amount of fresh memes.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SLIDE?? For  </a:t>
            </a:r>
            <a:r>
              <a:rPr lang="en" sz="1400">
                <a:solidFill>
                  <a:schemeClr val="dk1"/>
                </a:solidFill>
                <a:highlight>
                  <a:schemeClr val="lt1"/>
                </a:highlight>
                <a:latin typeface="Times New Roman"/>
                <a:ea typeface="Times New Roman"/>
                <a:cs typeface="Times New Roman"/>
                <a:sym typeface="Times New Roman"/>
              </a:rPr>
              <a:t>Key Feature and Mechanics?</a:t>
            </a:r>
            <a:endParaRPr sz="1400">
              <a:solidFill>
                <a:schemeClr val="dk1"/>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rPr lang="en" sz="1400">
                <a:solidFill>
                  <a:schemeClr val="dk1"/>
                </a:solidFill>
                <a:highlight>
                  <a:schemeClr val="lt1"/>
                </a:highlight>
                <a:latin typeface="Times New Roman"/>
                <a:ea typeface="Times New Roman"/>
                <a:cs typeface="Times New Roman"/>
                <a:sym typeface="Times New Roman"/>
              </a:rPr>
              <a:t>Some of the key features would be a shop system where you can spend your dodge coin during the level to try and keep the butter at the perfect temperature. Some of the items can include turn on the AC/Heater. A snow storm. Summon the solar flare. Block the sun among other things. </a:t>
            </a:r>
            <a:endParaRPr sz="140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f957f449d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f957f449d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Plants v Zombies inspired our progression system and difficulty curve. One example of our progression inspired by Plants vs. Zombies. Their shop involves gaining suns and spending them on defenses against the incoming zombies. We are implementing a similar system by having the player collect Doge coin to get items to help the player get to the Moon and save the day!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Mario Party also inspired the idea of butter melt through its mini-games. In Mario Party, there are thousands of mini-games that can be played by a user(s) as to determine if they won or not. Butter Melt is supposed to be similar to one of those mini-games but is intended to be played on mobile devices only.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f957f449d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f957f449d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this is what the GUI will look like. (pictures 1-4) </a:t>
            </a:r>
            <a:endParaRPr/>
          </a:p>
          <a:p>
            <a:pPr indent="0" lvl="0" marL="0" rtl="0" algn="l">
              <a:spcBef>
                <a:spcPts val="0"/>
              </a:spcBef>
              <a:spcAft>
                <a:spcPts val="0"/>
              </a:spcAft>
              <a:buNone/>
            </a:pPr>
            <a:r>
              <a:rPr lang="en"/>
              <a:t>-The Lab will be the first level. The butter will be sitting on the lab while a tutorial plays. This level will be very easy to get players used to the mechanics.</a:t>
            </a:r>
            <a:endParaRPr/>
          </a:p>
          <a:p>
            <a:pPr indent="0" lvl="0" marL="0" rtl="0" algn="l">
              <a:spcBef>
                <a:spcPts val="0"/>
              </a:spcBef>
              <a:spcAft>
                <a:spcPts val="0"/>
              </a:spcAft>
              <a:buNone/>
            </a:pPr>
            <a:r>
              <a:rPr lang="en"/>
              <a:t>The last picture, “The rocket” will be the main level. There will be a background moving up in the window to show the level.</a:t>
            </a:r>
            <a:endParaRPr/>
          </a:p>
          <a:p>
            <a:pPr indent="0" lvl="0" marL="0" rtl="0" algn="l">
              <a:spcBef>
                <a:spcPts val="0"/>
              </a:spcBef>
              <a:spcAft>
                <a:spcPts val="0"/>
              </a:spcAft>
              <a:buNone/>
            </a:pPr>
            <a:r>
              <a:rPr lang="en"/>
              <a:t>NEXT SLIDE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f957f449d3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f957f449d3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backgrounds</a:t>
            </a:r>
            <a:endParaRPr/>
          </a:p>
          <a:p>
            <a:pPr indent="0" lvl="0" marL="0" rtl="0" algn="l">
              <a:spcBef>
                <a:spcPts val="0"/>
              </a:spcBef>
              <a:spcAft>
                <a:spcPts val="0"/>
              </a:spcAft>
              <a:buNone/>
            </a:pPr>
            <a:r>
              <a:rPr lang="en"/>
              <a:t>The first level “Leaving Earth” has a view of earth as the rocket is leaving. Keeping the butter the perfect </a:t>
            </a:r>
            <a:r>
              <a:rPr lang="en"/>
              <a:t>temperature</a:t>
            </a:r>
            <a:r>
              <a:rPr lang="en"/>
              <a:t> should be easy here given the play is still in </a:t>
            </a:r>
            <a:r>
              <a:rPr lang="en"/>
              <a:t>earth's</a:t>
            </a:r>
            <a:r>
              <a:rPr lang="en"/>
              <a:t> </a:t>
            </a:r>
            <a:r>
              <a:rPr lang="en"/>
              <a:t>atmosphere</a:t>
            </a:r>
            <a:r>
              <a:rPr lang="en"/>
              <a:t> </a:t>
            </a:r>
            <a:endParaRPr/>
          </a:p>
          <a:p>
            <a:pPr indent="0" lvl="0" marL="0" rtl="0" algn="l">
              <a:spcBef>
                <a:spcPts val="0"/>
              </a:spcBef>
              <a:spcAft>
                <a:spcPts val="0"/>
              </a:spcAft>
              <a:buNone/>
            </a:pPr>
            <a:r>
              <a:rPr lang="en"/>
              <a:t>When the play starts the earth orbit things should get interesting. The play will be </a:t>
            </a:r>
            <a:r>
              <a:rPr lang="en"/>
              <a:t>fighting</a:t>
            </a:r>
            <a:r>
              <a:rPr lang="en"/>
              <a:t> keep the butter from freezing as the rocket is behind earth and thus the outside </a:t>
            </a:r>
            <a:r>
              <a:rPr lang="en"/>
              <a:t>temperature</a:t>
            </a:r>
            <a:r>
              <a:rPr lang="en"/>
              <a:t> is very cold risking freezing the butter and ruining it.</a:t>
            </a:r>
            <a:endParaRPr/>
          </a:p>
          <a:p>
            <a:pPr indent="0" lvl="0" marL="0" rtl="0" algn="l">
              <a:spcBef>
                <a:spcPts val="0"/>
              </a:spcBef>
              <a:spcAft>
                <a:spcPts val="0"/>
              </a:spcAft>
              <a:buNone/>
            </a:pPr>
            <a:r>
              <a:rPr lang="en"/>
              <a:t>Then after that the play reaches deep space and in line of sight of the sun causing the rocket to heat up rapidly. The play will now </a:t>
            </a:r>
            <a:r>
              <a:rPr lang="en"/>
              <a:t>struggle</a:t>
            </a:r>
            <a:r>
              <a:rPr lang="en"/>
              <a:t> to keep the butter from melting. </a:t>
            </a:r>
            <a:endParaRPr/>
          </a:p>
          <a:p>
            <a:pPr indent="0" lvl="0" marL="0" rtl="0" algn="l">
              <a:spcBef>
                <a:spcPts val="0"/>
              </a:spcBef>
              <a:spcAft>
                <a:spcPts val="0"/>
              </a:spcAft>
              <a:buNone/>
            </a:pPr>
            <a:r>
              <a:rPr lang="en"/>
              <a:t>Finally the play </a:t>
            </a:r>
            <a:r>
              <a:rPr lang="en"/>
              <a:t>reaches</a:t>
            </a:r>
            <a:r>
              <a:rPr lang="en"/>
              <a:t> the moon. There will be a tight </a:t>
            </a:r>
            <a:r>
              <a:rPr lang="en"/>
              <a:t>temperature</a:t>
            </a:r>
            <a:r>
              <a:rPr lang="en"/>
              <a:t> range since the butter is so close to being used, THere will also be a large </a:t>
            </a:r>
            <a:r>
              <a:rPr lang="en"/>
              <a:t>temperature</a:t>
            </a:r>
            <a:r>
              <a:rPr lang="en"/>
              <a:t> fluctuation in order to add more of a </a:t>
            </a:r>
            <a:r>
              <a:rPr lang="en"/>
              <a:t>challenge</a:t>
            </a:r>
            <a:r>
              <a:rPr lang="en"/>
              <a:t>. (starts out very hot outside then cools off rapidly as the play reaches the moon. If the play is doing to well add in a random even to spice things up)</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f957f449d3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f957f449d3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butter sprite you saw before was a </a:t>
            </a:r>
            <a:r>
              <a:rPr lang="en"/>
              <a:t>placeholder</a:t>
            </a:r>
            <a:r>
              <a:rPr lang="en"/>
              <a:t>. These will be the </a:t>
            </a:r>
            <a:r>
              <a:rPr lang="en"/>
              <a:t>actually</a:t>
            </a:r>
            <a:r>
              <a:rPr lang="en"/>
              <a:t> sprites. Here you can see each stage of the butter. The player’s target will be to keep the butter in stage 1. </a:t>
            </a:r>
            <a:endParaRPr/>
          </a:p>
          <a:p>
            <a:pPr indent="0" lvl="0" marL="0" rtl="0" algn="l">
              <a:spcBef>
                <a:spcPts val="0"/>
              </a:spcBef>
              <a:spcAft>
                <a:spcPts val="0"/>
              </a:spcAft>
              <a:buNone/>
            </a:pPr>
            <a:r>
              <a:rPr lang="en"/>
              <a:t>The art work you see is still a WIP</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f957f449d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f957f449d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of the game is to keep the butter in the perfect range until the time runs 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whole goal of the game is to keep the butter in the perfect range. This range means that the butter is safe from getting too hot or too cold. While the player is in this perfect range, they get awarded DogeCoin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range, there is also a perfect </a:t>
            </a:r>
            <a:r>
              <a:rPr lang="en"/>
              <a:t>temperature. If the player stays on this perfect temperature, they get awarded double the amount of DogeCoin.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DogeCoin are used to purchase Items. These Items are used to aid the player to stay in the perfect range or the increase the rate you gain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of these Items include, </a:t>
            </a:r>
            <a:r>
              <a:rPr lang="en">
                <a:solidFill>
                  <a:schemeClr val="dk1"/>
                </a:solidFill>
              </a:rPr>
              <a:t>fan, wind, ice storm, snow, lower temperature, heat wave, hot breeze, heater, oven, ice Bath, Double Points, or fire. To increase Praise Elon, Buy GME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If the Player got out of the perfect range, they have 5 seconds to get back into it. If they fail to do so, they lose a life. They have five lives in total and if they lose all of them the game is over.  </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This game will involve touch gesturing. The player will be able to touch the screen to help keep the butter warm/cool. They will also touch to purchase and place items to help aid the player to get the perfect temperature.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f957f449d3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f957f449d3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flow of how the game will run. We will start at the start Screen.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the start screen will have four different places they could go to either Settings, Start the Game, Learn How to Play, or view the Credits.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the player chooses Start Game then they go to level selection. In this level Selection they can choose the level.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During the game the player can purchase, place, and delete items to finish the level.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the end, the game is either won or lost, and the player can choose if they want to go to the next level or restart the level.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f957f449d3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f957f449d3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screenflow chart details all of our screens. It starts at the Main Menu.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Settings screen, the player can change the music, change the sound, or go back to the main menu.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How to Play screen, the player can read the rules, see how to play Butter Melt, or go back to the main menu.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Credits screen, the player can see the Creators and the tools used to create the game or go back to the main menu.</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rtl="0"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rtl="0"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rtl="0"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rtl="0"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rtl="0"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rtl="0"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rtl="0"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rtl="0"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2"/>
              </a:buClr>
              <a:buSzPts val="16000"/>
              <a:buNone/>
              <a:defRPr sz="16000">
                <a:solidFill>
                  <a:schemeClr val="lt2"/>
                </a:solidFill>
              </a:defRPr>
            </a:lvl1pPr>
            <a:lvl2pPr lvl="1" rtl="0" algn="ctr">
              <a:spcBef>
                <a:spcPts val="0"/>
              </a:spcBef>
              <a:spcAft>
                <a:spcPts val="0"/>
              </a:spcAft>
              <a:buClr>
                <a:schemeClr val="lt2"/>
              </a:buClr>
              <a:buSzPts val="16000"/>
              <a:buNone/>
              <a:defRPr sz="16000">
                <a:solidFill>
                  <a:schemeClr val="lt2"/>
                </a:solidFill>
              </a:defRPr>
            </a:lvl2pPr>
            <a:lvl3pPr lvl="2" rtl="0" algn="ctr">
              <a:spcBef>
                <a:spcPts val="0"/>
              </a:spcBef>
              <a:spcAft>
                <a:spcPts val="0"/>
              </a:spcAft>
              <a:buClr>
                <a:schemeClr val="lt2"/>
              </a:buClr>
              <a:buSzPts val="16000"/>
              <a:buNone/>
              <a:defRPr sz="16000">
                <a:solidFill>
                  <a:schemeClr val="lt2"/>
                </a:solidFill>
              </a:defRPr>
            </a:lvl3pPr>
            <a:lvl4pPr lvl="3" rtl="0" algn="ctr">
              <a:spcBef>
                <a:spcPts val="0"/>
              </a:spcBef>
              <a:spcAft>
                <a:spcPts val="0"/>
              </a:spcAft>
              <a:buClr>
                <a:schemeClr val="lt2"/>
              </a:buClr>
              <a:buSzPts val="16000"/>
              <a:buNone/>
              <a:defRPr sz="16000">
                <a:solidFill>
                  <a:schemeClr val="lt2"/>
                </a:solidFill>
              </a:defRPr>
            </a:lvl4pPr>
            <a:lvl5pPr lvl="4" rtl="0" algn="ctr">
              <a:spcBef>
                <a:spcPts val="0"/>
              </a:spcBef>
              <a:spcAft>
                <a:spcPts val="0"/>
              </a:spcAft>
              <a:buClr>
                <a:schemeClr val="lt2"/>
              </a:buClr>
              <a:buSzPts val="16000"/>
              <a:buNone/>
              <a:defRPr sz="16000">
                <a:solidFill>
                  <a:schemeClr val="lt2"/>
                </a:solidFill>
              </a:defRPr>
            </a:lvl5pPr>
            <a:lvl6pPr lvl="5" rtl="0" algn="ctr">
              <a:spcBef>
                <a:spcPts val="0"/>
              </a:spcBef>
              <a:spcAft>
                <a:spcPts val="0"/>
              </a:spcAft>
              <a:buClr>
                <a:schemeClr val="lt2"/>
              </a:buClr>
              <a:buSzPts val="16000"/>
              <a:buNone/>
              <a:defRPr sz="16000">
                <a:solidFill>
                  <a:schemeClr val="lt2"/>
                </a:solidFill>
              </a:defRPr>
            </a:lvl6pPr>
            <a:lvl7pPr lvl="6" rtl="0" algn="ctr">
              <a:spcBef>
                <a:spcPts val="0"/>
              </a:spcBef>
              <a:spcAft>
                <a:spcPts val="0"/>
              </a:spcAft>
              <a:buClr>
                <a:schemeClr val="lt2"/>
              </a:buClr>
              <a:buSzPts val="16000"/>
              <a:buNone/>
              <a:defRPr sz="16000">
                <a:solidFill>
                  <a:schemeClr val="lt2"/>
                </a:solidFill>
              </a:defRPr>
            </a:lvl7pPr>
            <a:lvl8pPr lvl="7" rtl="0" algn="ctr">
              <a:spcBef>
                <a:spcPts val="0"/>
              </a:spcBef>
              <a:spcAft>
                <a:spcPts val="0"/>
              </a:spcAft>
              <a:buClr>
                <a:schemeClr val="lt2"/>
              </a:buClr>
              <a:buSzPts val="16000"/>
              <a:buNone/>
              <a:defRPr sz="16000">
                <a:solidFill>
                  <a:schemeClr val="lt2"/>
                </a:solidFill>
              </a:defRPr>
            </a:lvl8pPr>
            <a:lvl9pPr lvl="8" rtl="0"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4200"/>
              <a:buNone/>
              <a:defRPr>
                <a:solidFill>
                  <a:schemeClr val="lt2"/>
                </a:solidFill>
              </a:defRPr>
            </a:lvl1pPr>
            <a:lvl2pPr lvl="1" rtl="0" algn="ctr">
              <a:spcBef>
                <a:spcPts val="0"/>
              </a:spcBef>
              <a:spcAft>
                <a:spcPts val="0"/>
              </a:spcAft>
              <a:buClr>
                <a:schemeClr val="lt2"/>
              </a:buClr>
              <a:buSzPts val="4200"/>
              <a:buNone/>
              <a:defRPr>
                <a:solidFill>
                  <a:schemeClr val="lt2"/>
                </a:solidFill>
              </a:defRPr>
            </a:lvl2pPr>
            <a:lvl3pPr lvl="2" rtl="0" algn="ctr">
              <a:spcBef>
                <a:spcPts val="0"/>
              </a:spcBef>
              <a:spcAft>
                <a:spcPts val="0"/>
              </a:spcAft>
              <a:buClr>
                <a:schemeClr val="lt2"/>
              </a:buClr>
              <a:buSzPts val="4200"/>
              <a:buNone/>
              <a:defRPr>
                <a:solidFill>
                  <a:schemeClr val="lt2"/>
                </a:solidFill>
              </a:defRPr>
            </a:lvl3pPr>
            <a:lvl4pPr lvl="3" rtl="0" algn="ctr">
              <a:spcBef>
                <a:spcPts val="0"/>
              </a:spcBef>
              <a:spcAft>
                <a:spcPts val="0"/>
              </a:spcAft>
              <a:buClr>
                <a:schemeClr val="lt2"/>
              </a:buClr>
              <a:buSzPts val="4200"/>
              <a:buNone/>
              <a:defRPr>
                <a:solidFill>
                  <a:schemeClr val="lt2"/>
                </a:solidFill>
              </a:defRPr>
            </a:lvl4pPr>
            <a:lvl5pPr lvl="4" rtl="0" algn="ctr">
              <a:spcBef>
                <a:spcPts val="0"/>
              </a:spcBef>
              <a:spcAft>
                <a:spcPts val="0"/>
              </a:spcAft>
              <a:buClr>
                <a:schemeClr val="lt2"/>
              </a:buClr>
              <a:buSzPts val="4200"/>
              <a:buNone/>
              <a:defRPr>
                <a:solidFill>
                  <a:schemeClr val="lt2"/>
                </a:solidFill>
              </a:defRPr>
            </a:lvl5pPr>
            <a:lvl6pPr lvl="5" rtl="0" algn="ctr">
              <a:spcBef>
                <a:spcPts val="0"/>
              </a:spcBef>
              <a:spcAft>
                <a:spcPts val="0"/>
              </a:spcAft>
              <a:buClr>
                <a:schemeClr val="lt2"/>
              </a:buClr>
              <a:buSzPts val="4200"/>
              <a:buNone/>
              <a:defRPr>
                <a:solidFill>
                  <a:schemeClr val="lt2"/>
                </a:solidFill>
              </a:defRPr>
            </a:lvl6pPr>
            <a:lvl7pPr lvl="6" rtl="0" algn="ctr">
              <a:spcBef>
                <a:spcPts val="0"/>
              </a:spcBef>
              <a:spcAft>
                <a:spcPts val="0"/>
              </a:spcAft>
              <a:buClr>
                <a:schemeClr val="lt2"/>
              </a:buClr>
              <a:buSzPts val="4200"/>
              <a:buNone/>
              <a:defRPr>
                <a:solidFill>
                  <a:schemeClr val="lt2"/>
                </a:solidFill>
              </a:defRPr>
            </a:lvl7pPr>
            <a:lvl8pPr lvl="7" rtl="0" algn="ctr">
              <a:spcBef>
                <a:spcPts val="0"/>
              </a:spcBef>
              <a:spcAft>
                <a:spcPts val="0"/>
              </a:spcAft>
              <a:buClr>
                <a:schemeClr val="lt2"/>
              </a:buClr>
              <a:buSzPts val="4200"/>
              <a:buNone/>
              <a:defRPr>
                <a:solidFill>
                  <a:schemeClr val="lt2"/>
                </a:solidFill>
              </a:defRPr>
            </a:lvl8pPr>
            <a:lvl9pPr lvl="8" rtl="0"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rtl="0"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rtl="0"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rtl="0"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rtl="0"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rtl="0"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rtl="0"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rtl="0"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rtl="0"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Economica"/>
                <a:ea typeface="Economica"/>
                <a:cs typeface="Economica"/>
                <a:sym typeface="Economica"/>
              </a:defRPr>
            </a:lvl1pPr>
            <a:lvl2pPr lvl="1" rtl="0" algn="r">
              <a:buNone/>
              <a:defRPr sz="1000">
                <a:solidFill>
                  <a:schemeClr val="dk1"/>
                </a:solidFill>
                <a:latin typeface="Economica"/>
                <a:ea typeface="Economica"/>
                <a:cs typeface="Economica"/>
                <a:sym typeface="Economica"/>
              </a:defRPr>
            </a:lvl2pPr>
            <a:lvl3pPr lvl="2" rtl="0" algn="r">
              <a:buNone/>
              <a:defRPr sz="1000">
                <a:solidFill>
                  <a:schemeClr val="dk1"/>
                </a:solidFill>
                <a:latin typeface="Economica"/>
                <a:ea typeface="Economica"/>
                <a:cs typeface="Economica"/>
                <a:sym typeface="Economica"/>
              </a:defRPr>
            </a:lvl3pPr>
            <a:lvl4pPr lvl="3" rtl="0" algn="r">
              <a:buNone/>
              <a:defRPr sz="1000">
                <a:solidFill>
                  <a:schemeClr val="dk1"/>
                </a:solidFill>
                <a:latin typeface="Economica"/>
                <a:ea typeface="Economica"/>
                <a:cs typeface="Economica"/>
                <a:sym typeface="Economica"/>
              </a:defRPr>
            </a:lvl4pPr>
            <a:lvl5pPr lvl="4" rtl="0" algn="r">
              <a:buNone/>
              <a:defRPr sz="1000">
                <a:solidFill>
                  <a:schemeClr val="dk1"/>
                </a:solidFill>
                <a:latin typeface="Economica"/>
                <a:ea typeface="Economica"/>
                <a:cs typeface="Economica"/>
                <a:sym typeface="Economica"/>
              </a:defRPr>
            </a:lvl5pPr>
            <a:lvl6pPr lvl="5" rtl="0" algn="r">
              <a:buNone/>
              <a:defRPr sz="1000">
                <a:solidFill>
                  <a:schemeClr val="dk1"/>
                </a:solidFill>
                <a:latin typeface="Economica"/>
                <a:ea typeface="Economica"/>
                <a:cs typeface="Economica"/>
                <a:sym typeface="Economica"/>
              </a:defRPr>
            </a:lvl6pPr>
            <a:lvl7pPr lvl="6" rtl="0" algn="r">
              <a:buNone/>
              <a:defRPr sz="1000">
                <a:solidFill>
                  <a:schemeClr val="dk1"/>
                </a:solidFill>
                <a:latin typeface="Economica"/>
                <a:ea typeface="Economica"/>
                <a:cs typeface="Economica"/>
                <a:sym typeface="Economica"/>
              </a:defRPr>
            </a:lvl7pPr>
            <a:lvl8pPr lvl="7" rtl="0" algn="r">
              <a:buNone/>
              <a:defRPr sz="1000">
                <a:solidFill>
                  <a:schemeClr val="dk1"/>
                </a:solidFill>
                <a:latin typeface="Economica"/>
                <a:ea typeface="Economica"/>
                <a:cs typeface="Economica"/>
                <a:sym typeface="Economica"/>
              </a:defRPr>
            </a:lvl8pPr>
            <a:lvl9pPr lvl="8" rtl="0"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8.png"/><Relationship Id="rId6"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image" Target="../media/image4.png"/><Relationship Id="rId7" Type="http://schemas.openxmlformats.org/officeDocument/2006/relationships/image" Target="../media/image8.png"/><Relationship Id="rId8"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63" name="Google Shape;63;p13"/>
          <p:cNvSpPr txBox="1"/>
          <p:nvPr>
            <p:ph type="ctrTitle"/>
          </p:nvPr>
        </p:nvSpPr>
        <p:spPr>
          <a:xfrm>
            <a:off x="67733" y="519150"/>
            <a:ext cx="8520600" cy="2052600"/>
          </a:xfrm>
          <a:prstGeom prst="rect">
            <a:avLst/>
          </a:prstGeom>
          <a:effectLst>
            <a:outerShdw rotWithShape="0" algn="bl" dist="38100">
              <a:srgbClr val="000000"/>
            </a:outerShdw>
          </a:effectLst>
        </p:spPr>
        <p:txBody>
          <a:bodyPr anchorCtr="0" anchor="b" bIns="91425" lIns="91425" spcFirstLastPara="1" rIns="91425" wrap="square" tIns="91425">
            <a:normAutofit/>
          </a:bodyPr>
          <a:lstStyle/>
          <a:p>
            <a:pPr indent="0" lvl="0" marL="0" rtl="0" algn="ctr">
              <a:spcBef>
                <a:spcPts val="0"/>
              </a:spcBef>
              <a:spcAft>
                <a:spcPts val="0"/>
              </a:spcAft>
              <a:buNone/>
            </a:pPr>
            <a:r>
              <a:rPr b="1" lang="en" sz="6200">
                <a:solidFill>
                  <a:srgbClr val="FFE599"/>
                </a:solidFill>
              </a:rPr>
              <a:t>Butter Melt</a:t>
            </a:r>
            <a:endParaRPr b="1" sz="6200">
              <a:solidFill>
                <a:srgbClr val="FFE599"/>
              </a:solidFill>
            </a:endParaRPr>
          </a:p>
        </p:txBody>
      </p:sp>
      <p:sp>
        <p:nvSpPr>
          <p:cNvPr id="64" name="Google Shape;64;p13"/>
          <p:cNvSpPr txBox="1"/>
          <p:nvPr>
            <p:ph idx="1" type="subTitle"/>
          </p:nvPr>
        </p:nvSpPr>
        <p:spPr>
          <a:xfrm>
            <a:off x="6789625" y="4103375"/>
            <a:ext cx="2270700" cy="889500"/>
          </a:xfrm>
          <a:prstGeom prst="rect">
            <a:avLst/>
          </a:prstGeom>
        </p:spPr>
        <p:txBody>
          <a:bodyPr anchorCtr="0" anchor="t" bIns="91425" lIns="91425" spcFirstLastPara="1" rIns="91425" wrap="square" tIns="91425">
            <a:noAutofit/>
          </a:bodyPr>
          <a:lstStyle/>
          <a:p>
            <a:pPr indent="0" lvl="0" marL="0" rtl="0" algn="r">
              <a:lnSpc>
                <a:spcPct val="80000"/>
              </a:lnSpc>
              <a:spcBef>
                <a:spcPts val="0"/>
              </a:spcBef>
              <a:spcAft>
                <a:spcPts val="0"/>
              </a:spcAft>
              <a:buSzPts val="852"/>
              <a:buNone/>
            </a:pPr>
            <a:r>
              <a:rPr lang="en" sz="2427">
                <a:solidFill>
                  <a:srgbClr val="FFE599"/>
                </a:solidFill>
              </a:rPr>
              <a:t>Luis Porras</a:t>
            </a:r>
            <a:br>
              <a:rPr lang="en" sz="2427">
                <a:solidFill>
                  <a:srgbClr val="FFE599"/>
                </a:solidFill>
              </a:rPr>
            </a:br>
            <a:r>
              <a:rPr lang="en" sz="2427">
                <a:solidFill>
                  <a:srgbClr val="FFE599"/>
                </a:solidFill>
              </a:rPr>
              <a:t>Sam Morris</a:t>
            </a:r>
            <a:endParaRPr sz="2427">
              <a:solidFill>
                <a:srgbClr val="FFE599"/>
              </a:solidFill>
            </a:endParaRPr>
          </a:p>
          <a:p>
            <a:pPr indent="0" lvl="0" marL="0" rtl="0" algn="r">
              <a:lnSpc>
                <a:spcPct val="80000"/>
              </a:lnSpc>
              <a:spcBef>
                <a:spcPts val="0"/>
              </a:spcBef>
              <a:spcAft>
                <a:spcPts val="0"/>
              </a:spcAft>
              <a:buClr>
                <a:schemeClr val="dk1"/>
              </a:buClr>
              <a:buSzPts val="852"/>
              <a:buFont typeface="Arial"/>
              <a:buNone/>
            </a:pPr>
            <a:r>
              <a:rPr lang="en" sz="2427">
                <a:solidFill>
                  <a:srgbClr val="FFE599"/>
                </a:solidFill>
              </a:rPr>
              <a:t>Faith Grimmeisen</a:t>
            </a:r>
            <a:endParaRPr sz="2427">
              <a:solidFill>
                <a:srgbClr val="FFE5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Resources</a:t>
            </a:r>
            <a:endParaRPr/>
          </a:p>
          <a:p>
            <a:pPr indent="0" lvl="0" marL="0" rtl="0" algn="l">
              <a:spcBef>
                <a:spcPts val="0"/>
              </a:spcBef>
              <a:spcAft>
                <a:spcPts val="0"/>
              </a:spcAft>
              <a:buNone/>
            </a:pPr>
            <a:r>
              <a:t/>
            </a:r>
            <a:endParaRPr/>
          </a:p>
        </p:txBody>
      </p:sp>
      <p:sp>
        <p:nvSpPr>
          <p:cNvPr id="138" name="Google Shape;138;p2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Clr>
                <a:schemeClr val="dk1"/>
              </a:buClr>
              <a:buSzPts val="1100"/>
              <a:buChar char="●"/>
            </a:pPr>
            <a:r>
              <a:rPr lang="en" sz="1100">
                <a:solidFill>
                  <a:schemeClr val="dk1"/>
                </a:solidFill>
              </a:rPr>
              <a:t>Art</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Gimp</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Music and Audio</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bfxr </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Internet</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Organization and Code repository system</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Github</a:t>
            </a:r>
            <a:endParaRPr sz="1100">
              <a:solidFill>
                <a:schemeClr val="dk1"/>
              </a:solidFill>
            </a:endParaRPr>
          </a:p>
          <a:p>
            <a:pPr indent="0" lvl="0" marL="0" rtl="0" algn="l">
              <a:spcBef>
                <a:spcPts val="1200"/>
              </a:spcBef>
              <a:spcAft>
                <a:spcPts val="1200"/>
              </a:spcAft>
              <a:buNone/>
            </a:pPr>
            <a:r>
              <a:rPr lang="en"/>
              <a:t>	</a:t>
            </a:r>
            <a:endParaRPr/>
          </a:p>
        </p:txBody>
      </p:sp>
      <p:pic>
        <p:nvPicPr>
          <p:cNvPr id="139" name="Google Shape;139;p22"/>
          <p:cNvPicPr preferRelativeResize="0"/>
          <p:nvPr/>
        </p:nvPicPr>
        <p:blipFill>
          <a:blip r:embed="rId3">
            <a:alphaModFix/>
          </a:blip>
          <a:stretch>
            <a:fillRect/>
          </a:stretch>
        </p:blipFill>
        <p:spPr>
          <a:xfrm>
            <a:off x="311701" y="3334076"/>
            <a:ext cx="2183952" cy="1622949"/>
          </a:xfrm>
          <a:prstGeom prst="rect">
            <a:avLst/>
          </a:prstGeom>
          <a:noFill/>
          <a:ln>
            <a:noFill/>
          </a:ln>
        </p:spPr>
      </p:pic>
      <p:pic>
        <p:nvPicPr>
          <p:cNvPr id="140" name="Google Shape;140;p22"/>
          <p:cNvPicPr preferRelativeResize="0"/>
          <p:nvPr/>
        </p:nvPicPr>
        <p:blipFill>
          <a:blip r:embed="rId4">
            <a:alphaModFix/>
          </a:blip>
          <a:stretch>
            <a:fillRect/>
          </a:stretch>
        </p:blipFill>
        <p:spPr>
          <a:xfrm>
            <a:off x="2422075" y="3334075"/>
            <a:ext cx="1183925" cy="1183925"/>
          </a:xfrm>
          <a:prstGeom prst="rect">
            <a:avLst/>
          </a:prstGeom>
          <a:noFill/>
          <a:ln>
            <a:noFill/>
          </a:ln>
        </p:spPr>
      </p:pic>
      <p:pic>
        <p:nvPicPr>
          <p:cNvPr id="141" name="Google Shape;141;p22"/>
          <p:cNvPicPr preferRelativeResize="0"/>
          <p:nvPr/>
        </p:nvPicPr>
        <p:blipFill>
          <a:blip r:embed="rId5">
            <a:alphaModFix/>
          </a:blip>
          <a:stretch>
            <a:fillRect/>
          </a:stretch>
        </p:blipFill>
        <p:spPr>
          <a:xfrm>
            <a:off x="3778700" y="3334075"/>
            <a:ext cx="1597067" cy="1622949"/>
          </a:xfrm>
          <a:prstGeom prst="rect">
            <a:avLst/>
          </a:prstGeom>
          <a:noFill/>
          <a:ln>
            <a:noFill/>
          </a:ln>
        </p:spPr>
      </p:pic>
      <p:pic>
        <p:nvPicPr>
          <p:cNvPr id="142" name="Google Shape;142;p22"/>
          <p:cNvPicPr preferRelativeResize="0"/>
          <p:nvPr/>
        </p:nvPicPr>
        <p:blipFill>
          <a:blip r:embed="rId6">
            <a:alphaModFix/>
          </a:blip>
          <a:stretch>
            <a:fillRect/>
          </a:stretch>
        </p:blipFill>
        <p:spPr>
          <a:xfrm>
            <a:off x="5439475" y="3334075"/>
            <a:ext cx="2892023" cy="1622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graphicFrame>
        <p:nvGraphicFramePr>
          <p:cNvPr id="147" name="Google Shape;147;p23"/>
          <p:cNvGraphicFramePr/>
          <p:nvPr/>
        </p:nvGraphicFramePr>
        <p:xfrm>
          <a:off x="152400" y="152400"/>
          <a:ext cx="3000000" cy="3000000"/>
        </p:xfrm>
        <a:graphic>
          <a:graphicData uri="http://schemas.openxmlformats.org/drawingml/2006/table">
            <a:tbl>
              <a:tblPr>
                <a:noFill/>
                <a:tableStyleId>{1FDCC1EB-BA66-4411-8D5A-9E57982B9D7F}</a:tableStyleId>
              </a:tblPr>
              <a:tblGrid>
                <a:gridCol w="2960900"/>
                <a:gridCol w="2960900"/>
                <a:gridCol w="2960900"/>
              </a:tblGrid>
              <a:tr h="509075">
                <a:tc>
                  <a:txBody>
                    <a:bodyPr/>
                    <a:lstStyle/>
                    <a:p>
                      <a:pPr indent="0" lvl="0" marL="0" rtl="0" algn="ctr">
                        <a:lnSpc>
                          <a:spcPct val="115000"/>
                        </a:lnSpc>
                        <a:spcBef>
                          <a:spcPts val="0"/>
                        </a:spcBef>
                        <a:spcAft>
                          <a:spcPts val="0"/>
                        </a:spcAft>
                        <a:buNone/>
                      </a:pPr>
                      <a:r>
                        <a:rPr b="1" lang="en" u="sng">
                          <a:latin typeface="Open Sans"/>
                          <a:ea typeface="Open Sans"/>
                          <a:cs typeface="Open Sans"/>
                          <a:sym typeface="Open Sans"/>
                        </a:rPr>
                        <a:t>Date</a:t>
                      </a:r>
                      <a:endParaRPr b="1" u="sng">
                        <a:latin typeface="Open Sans"/>
                        <a:ea typeface="Open Sans"/>
                        <a:cs typeface="Open Sans"/>
                        <a:sym typeface="Open San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u="sng">
                          <a:latin typeface="Open Sans"/>
                          <a:ea typeface="Open Sans"/>
                          <a:cs typeface="Open Sans"/>
                          <a:sym typeface="Open Sans"/>
                        </a:rPr>
                        <a:t>Assignment</a:t>
                      </a:r>
                      <a:endParaRPr b="1" u="sng">
                        <a:latin typeface="Open Sans"/>
                        <a:ea typeface="Open Sans"/>
                        <a:cs typeface="Open Sans"/>
                        <a:sym typeface="Open San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u="sng">
                          <a:latin typeface="Open Sans"/>
                          <a:ea typeface="Open Sans"/>
                          <a:cs typeface="Open Sans"/>
                          <a:sym typeface="Open Sans"/>
                        </a:rPr>
                        <a:t>Member Name</a:t>
                      </a:r>
                      <a:endParaRPr b="1" u="sng">
                        <a:latin typeface="Open Sans"/>
                        <a:ea typeface="Open Sans"/>
                        <a:cs typeface="Open Sans"/>
                        <a:sym typeface="Open San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09075">
                <a:tc>
                  <a:txBody>
                    <a:bodyPr/>
                    <a:lstStyle/>
                    <a:p>
                      <a:pPr indent="0" lvl="0" marL="0" rtl="0" algn="l">
                        <a:lnSpc>
                          <a:spcPct val="115000"/>
                        </a:lnSpc>
                        <a:spcBef>
                          <a:spcPts val="0"/>
                        </a:spcBef>
                        <a:spcAft>
                          <a:spcPts val="0"/>
                        </a:spcAft>
                        <a:buNone/>
                      </a:pPr>
                      <a:r>
                        <a:rPr lang="en">
                          <a:latin typeface="Open Sans"/>
                          <a:ea typeface="Open Sans"/>
                          <a:cs typeface="Open Sans"/>
                          <a:sym typeface="Open Sans"/>
                        </a:rPr>
                        <a:t>10/19</a:t>
                      </a:r>
                      <a:endParaRPr>
                        <a:latin typeface="Open Sans"/>
                        <a:ea typeface="Open Sans"/>
                        <a:cs typeface="Open Sans"/>
                        <a:sym typeface="Open San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Open Sans"/>
                          <a:ea typeface="Open Sans"/>
                          <a:cs typeface="Open Sans"/>
                          <a:sym typeface="Open Sans"/>
                        </a:rPr>
                        <a:t>Proposal Guide</a:t>
                      </a:r>
                      <a:endParaRPr>
                        <a:latin typeface="Open Sans"/>
                        <a:ea typeface="Open Sans"/>
                        <a:cs typeface="Open Sans"/>
                        <a:sym typeface="Open San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Open Sans"/>
                          <a:ea typeface="Open Sans"/>
                          <a:cs typeface="Open Sans"/>
                          <a:sym typeface="Open Sans"/>
                        </a:rPr>
                        <a:t>Luis, Sam, and Faith</a:t>
                      </a:r>
                      <a:endParaRPr>
                        <a:latin typeface="Open Sans"/>
                        <a:ea typeface="Open Sans"/>
                        <a:cs typeface="Open Sans"/>
                        <a:sym typeface="Open San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09075">
                <a:tc>
                  <a:txBody>
                    <a:bodyPr/>
                    <a:lstStyle/>
                    <a:p>
                      <a:pPr indent="0" lvl="0" marL="0" rtl="0" algn="l">
                        <a:lnSpc>
                          <a:spcPct val="115000"/>
                        </a:lnSpc>
                        <a:spcBef>
                          <a:spcPts val="0"/>
                        </a:spcBef>
                        <a:spcAft>
                          <a:spcPts val="0"/>
                        </a:spcAft>
                        <a:buNone/>
                      </a:pPr>
                      <a:r>
                        <a:rPr lang="en">
                          <a:latin typeface="Open Sans"/>
                          <a:ea typeface="Open Sans"/>
                          <a:cs typeface="Open Sans"/>
                          <a:sym typeface="Open Sans"/>
                        </a:rPr>
                        <a:t>10/19</a:t>
                      </a:r>
                      <a:endParaRPr>
                        <a:latin typeface="Open Sans"/>
                        <a:ea typeface="Open Sans"/>
                        <a:cs typeface="Open Sans"/>
                        <a:sym typeface="Open San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Open Sans"/>
                          <a:ea typeface="Open Sans"/>
                          <a:cs typeface="Open Sans"/>
                          <a:sym typeface="Open Sans"/>
                        </a:rPr>
                        <a:t>Presentation</a:t>
                      </a:r>
                      <a:endParaRPr>
                        <a:latin typeface="Open Sans"/>
                        <a:ea typeface="Open Sans"/>
                        <a:cs typeface="Open Sans"/>
                        <a:sym typeface="Open San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Open Sans"/>
                          <a:ea typeface="Open Sans"/>
                          <a:cs typeface="Open Sans"/>
                          <a:sym typeface="Open Sans"/>
                        </a:rPr>
                        <a:t>Luis, Sam, and Faith</a:t>
                      </a:r>
                      <a:endParaRPr>
                        <a:latin typeface="Open Sans"/>
                        <a:ea typeface="Open Sans"/>
                        <a:cs typeface="Open Sans"/>
                        <a:sym typeface="Open San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09075">
                <a:tc>
                  <a:txBody>
                    <a:bodyPr/>
                    <a:lstStyle/>
                    <a:p>
                      <a:pPr indent="0" lvl="0" marL="0" rtl="0" algn="l">
                        <a:lnSpc>
                          <a:spcPct val="115000"/>
                        </a:lnSpc>
                        <a:spcBef>
                          <a:spcPts val="0"/>
                        </a:spcBef>
                        <a:spcAft>
                          <a:spcPts val="0"/>
                        </a:spcAft>
                        <a:buNone/>
                      </a:pPr>
                      <a:r>
                        <a:rPr lang="en">
                          <a:latin typeface="Open Sans"/>
                          <a:ea typeface="Open Sans"/>
                          <a:cs typeface="Open Sans"/>
                          <a:sym typeface="Open Sans"/>
                        </a:rPr>
                        <a:t>10/26</a:t>
                      </a:r>
                      <a:endParaRPr>
                        <a:latin typeface="Open Sans"/>
                        <a:ea typeface="Open Sans"/>
                        <a:cs typeface="Open Sans"/>
                        <a:sym typeface="Open San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Open Sans"/>
                          <a:ea typeface="Open Sans"/>
                          <a:cs typeface="Open Sans"/>
                          <a:sym typeface="Open Sans"/>
                        </a:rPr>
                        <a:t>Work on Sprites</a:t>
                      </a:r>
                      <a:endParaRPr>
                        <a:latin typeface="Open Sans"/>
                        <a:ea typeface="Open Sans"/>
                        <a:cs typeface="Open Sans"/>
                        <a:sym typeface="Open San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Open Sans"/>
                          <a:ea typeface="Open Sans"/>
                          <a:cs typeface="Open Sans"/>
                          <a:sym typeface="Open Sans"/>
                        </a:rPr>
                        <a:t>Luis, Sam, and Faith</a:t>
                      </a:r>
                      <a:endParaRPr>
                        <a:latin typeface="Open Sans"/>
                        <a:ea typeface="Open Sans"/>
                        <a:cs typeface="Open Sans"/>
                        <a:sym typeface="Open San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09075">
                <a:tc>
                  <a:txBody>
                    <a:bodyPr/>
                    <a:lstStyle/>
                    <a:p>
                      <a:pPr indent="0" lvl="0" marL="0" rtl="0" algn="l">
                        <a:lnSpc>
                          <a:spcPct val="115000"/>
                        </a:lnSpc>
                        <a:spcBef>
                          <a:spcPts val="0"/>
                        </a:spcBef>
                        <a:spcAft>
                          <a:spcPts val="0"/>
                        </a:spcAft>
                        <a:buNone/>
                      </a:pPr>
                      <a:r>
                        <a:rPr lang="en">
                          <a:latin typeface="Open Sans"/>
                          <a:ea typeface="Open Sans"/>
                          <a:cs typeface="Open Sans"/>
                          <a:sym typeface="Open Sans"/>
                        </a:rPr>
                        <a:t>11/2</a:t>
                      </a:r>
                      <a:endParaRPr>
                        <a:latin typeface="Open Sans"/>
                        <a:ea typeface="Open Sans"/>
                        <a:cs typeface="Open Sans"/>
                        <a:sym typeface="Open San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Open Sans"/>
                          <a:ea typeface="Open Sans"/>
                          <a:cs typeface="Open Sans"/>
                          <a:sym typeface="Open Sans"/>
                        </a:rPr>
                        <a:t>Start Programing Screens</a:t>
                      </a:r>
                      <a:endParaRPr>
                        <a:latin typeface="Open Sans"/>
                        <a:ea typeface="Open Sans"/>
                        <a:cs typeface="Open Sans"/>
                        <a:sym typeface="Open San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Open Sans"/>
                          <a:ea typeface="Open Sans"/>
                          <a:cs typeface="Open Sans"/>
                          <a:sym typeface="Open Sans"/>
                        </a:rPr>
                        <a:t>Luis, Sam, and Faith</a:t>
                      </a:r>
                      <a:endParaRPr>
                        <a:latin typeface="Open Sans"/>
                        <a:ea typeface="Open Sans"/>
                        <a:cs typeface="Open Sans"/>
                        <a:sym typeface="Open San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09075">
                <a:tc>
                  <a:txBody>
                    <a:bodyPr/>
                    <a:lstStyle/>
                    <a:p>
                      <a:pPr indent="0" lvl="0" marL="0" rtl="0" algn="l">
                        <a:lnSpc>
                          <a:spcPct val="115000"/>
                        </a:lnSpc>
                        <a:spcBef>
                          <a:spcPts val="0"/>
                        </a:spcBef>
                        <a:spcAft>
                          <a:spcPts val="0"/>
                        </a:spcAft>
                        <a:buNone/>
                      </a:pPr>
                      <a:r>
                        <a:rPr lang="en">
                          <a:latin typeface="Open Sans"/>
                          <a:ea typeface="Open Sans"/>
                          <a:cs typeface="Open Sans"/>
                          <a:sym typeface="Open Sans"/>
                        </a:rPr>
                        <a:t>11/9</a:t>
                      </a:r>
                      <a:endParaRPr>
                        <a:latin typeface="Open Sans"/>
                        <a:ea typeface="Open Sans"/>
                        <a:cs typeface="Open Sans"/>
                        <a:sym typeface="Open San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Open Sans"/>
                          <a:ea typeface="Open Sans"/>
                          <a:cs typeface="Open Sans"/>
                          <a:sym typeface="Open Sans"/>
                        </a:rPr>
                        <a:t>Work on implementing game</a:t>
                      </a:r>
                      <a:endParaRPr>
                        <a:latin typeface="Open Sans"/>
                        <a:ea typeface="Open Sans"/>
                        <a:cs typeface="Open Sans"/>
                        <a:sym typeface="Open San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Open Sans"/>
                          <a:ea typeface="Open Sans"/>
                          <a:cs typeface="Open Sans"/>
                          <a:sym typeface="Open Sans"/>
                        </a:rPr>
                        <a:t>Luis, Sam, and Faith</a:t>
                      </a:r>
                      <a:endParaRPr>
                        <a:latin typeface="Open Sans"/>
                        <a:ea typeface="Open Sans"/>
                        <a:cs typeface="Open Sans"/>
                        <a:sym typeface="Open San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01950">
                <a:tc>
                  <a:txBody>
                    <a:bodyPr/>
                    <a:lstStyle/>
                    <a:p>
                      <a:pPr indent="0" lvl="0" marL="0" rtl="0" algn="l">
                        <a:lnSpc>
                          <a:spcPct val="115000"/>
                        </a:lnSpc>
                        <a:spcBef>
                          <a:spcPts val="0"/>
                        </a:spcBef>
                        <a:spcAft>
                          <a:spcPts val="0"/>
                        </a:spcAft>
                        <a:buNone/>
                      </a:pPr>
                      <a:r>
                        <a:rPr lang="en">
                          <a:latin typeface="Open Sans"/>
                          <a:ea typeface="Open Sans"/>
                          <a:cs typeface="Open Sans"/>
                          <a:sym typeface="Open Sans"/>
                        </a:rPr>
                        <a:t>11/16</a:t>
                      </a:r>
                      <a:endParaRPr>
                        <a:latin typeface="Open Sans"/>
                        <a:ea typeface="Open Sans"/>
                        <a:cs typeface="Open Sans"/>
                        <a:sym typeface="Open San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Open Sans"/>
                          <a:ea typeface="Open Sans"/>
                          <a:cs typeface="Open Sans"/>
                          <a:sym typeface="Open Sans"/>
                        </a:rPr>
                        <a:t>Continue work on implementing game</a:t>
                      </a:r>
                      <a:endParaRPr>
                        <a:latin typeface="Open Sans"/>
                        <a:ea typeface="Open Sans"/>
                        <a:cs typeface="Open Sans"/>
                        <a:sym typeface="Open San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Open Sans"/>
                          <a:ea typeface="Open Sans"/>
                          <a:cs typeface="Open Sans"/>
                          <a:sym typeface="Open Sans"/>
                        </a:rPr>
                        <a:t>Luis, Sam, and Faith</a:t>
                      </a:r>
                      <a:endParaRPr>
                        <a:latin typeface="Open Sans"/>
                        <a:ea typeface="Open Sans"/>
                        <a:cs typeface="Open Sans"/>
                        <a:sym typeface="Open San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09075">
                <a:tc>
                  <a:txBody>
                    <a:bodyPr/>
                    <a:lstStyle/>
                    <a:p>
                      <a:pPr indent="0" lvl="0" marL="0" rtl="0" algn="l">
                        <a:lnSpc>
                          <a:spcPct val="115000"/>
                        </a:lnSpc>
                        <a:spcBef>
                          <a:spcPts val="0"/>
                        </a:spcBef>
                        <a:spcAft>
                          <a:spcPts val="0"/>
                        </a:spcAft>
                        <a:buNone/>
                      </a:pPr>
                      <a:r>
                        <a:rPr lang="en">
                          <a:latin typeface="Open Sans"/>
                          <a:ea typeface="Open Sans"/>
                          <a:cs typeface="Open Sans"/>
                          <a:sym typeface="Open Sans"/>
                        </a:rPr>
                        <a:t>11/23</a:t>
                      </a:r>
                      <a:endParaRPr>
                        <a:latin typeface="Open Sans"/>
                        <a:ea typeface="Open Sans"/>
                        <a:cs typeface="Open Sans"/>
                        <a:sym typeface="Open San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Open Sans"/>
                          <a:ea typeface="Open Sans"/>
                          <a:cs typeface="Open Sans"/>
                          <a:sym typeface="Open Sans"/>
                        </a:rPr>
                        <a:t>Work on GUI</a:t>
                      </a:r>
                      <a:endParaRPr>
                        <a:latin typeface="Open Sans"/>
                        <a:ea typeface="Open Sans"/>
                        <a:cs typeface="Open Sans"/>
                        <a:sym typeface="Open San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Open Sans"/>
                          <a:ea typeface="Open Sans"/>
                          <a:cs typeface="Open Sans"/>
                          <a:sym typeface="Open Sans"/>
                        </a:rPr>
                        <a:t>Luis, Sam, and Faith</a:t>
                      </a:r>
                      <a:endParaRPr>
                        <a:latin typeface="Open Sans"/>
                        <a:ea typeface="Open Sans"/>
                        <a:cs typeface="Open Sans"/>
                        <a:sym typeface="Open San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09075">
                <a:tc>
                  <a:txBody>
                    <a:bodyPr/>
                    <a:lstStyle/>
                    <a:p>
                      <a:pPr indent="0" lvl="0" marL="0" rtl="0" algn="l">
                        <a:lnSpc>
                          <a:spcPct val="115000"/>
                        </a:lnSpc>
                        <a:spcBef>
                          <a:spcPts val="0"/>
                        </a:spcBef>
                        <a:spcAft>
                          <a:spcPts val="0"/>
                        </a:spcAft>
                        <a:buNone/>
                      </a:pPr>
                      <a:r>
                        <a:rPr lang="en">
                          <a:latin typeface="Open Sans"/>
                          <a:ea typeface="Open Sans"/>
                          <a:cs typeface="Open Sans"/>
                          <a:sym typeface="Open Sans"/>
                        </a:rPr>
                        <a:t>11/30</a:t>
                      </a:r>
                      <a:endParaRPr>
                        <a:latin typeface="Open Sans"/>
                        <a:ea typeface="Open Sans"/>
                        <a:cs typeface="Open Sans"/>
                        <a:sym typeface="Open San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Open Sans"/>
                          <a:ea typeface="Open Sans"/>
                          <a:cs typeface="Open Sans"/>
                          <a:sym typeface="Open Sans"/>
                        </a:rPr>
                        <a:t>Finish </a:t>
                      </a:r>
                      <a:r>
                        <a:rPr lang="en">
                          <a:latin typeface="Open Sans"/>
                          <a:ea typeface="Open Sans"/>
                          <a:cs typeface="Open Sans"/>
                          <a:sym typeface="Open Sans"/>
                        </a:rPr>
                        <a:t>Testing and Final Touches</a:t>
                      </a:r>
                      <a:endParaRPr>
                        <a:latin typeface="Open Sans"/>
                        <a:ea typeface="Open Sans"/>
                        <a:cs typeface="Open Sans"/>
                        <a:sym typeface="Open San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Open Sans"/>
                          <a:ea typeface="Open Sans"/>
                          <a:cs typeface="Open Sans"/>
                          <a:sym typeface="Open Sans"/>
                        </a:rPr>
                        <a:t>Luis, Sam, and Faith</a:t>
                      </a:r>
                      <a:endParaRPr>
                        <a:latin typeface="Open Sans"/>
                        <a:ea typeface="Open Sans"/>
                        <a:cs typeface="Open Sans"/>
                        <a:sym typeface="Open Sans"/>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Butter Melt Topics</a:t>
            </a:r>
            <a:endParaRPr/>
          </a:p>
        </p:txBody>
      </p:sp>
      <p:sp>
        <p:nvSpPr>
          <p:cNvPr id="70" name="Google Shape;70;p1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highlight>
                  <a:schemeClr val="lt1"/>
                </a:highlight>
              </a:rPr>
              <a:t>-The Goal</a:t>
            </a:r>
            <a:endParaRPr sz="1400">
              <a:solidFill>
                <a:schemeClr val="dk1"/>
              </a:solidFill>
              <a:highlight>
                <a:schemeClr val="lt1"/>
              </a:highlight>
            </a:endParaRPr>
          </a:p>
          <a:p>
            <a:pPr indent="0" lvl="0" marL="0" rtl="0" algn="l">
              <a:spcBef>
                <a:spcPts val="1200"/>
              </a:spcBef>
              <a:spcAft>
                <a:spcPts val="0"/>
              </a:spcAft>
              <a:buNone/>
            </a:pPr>
            <a:r>
              <a:rPr lang="en" sz="1400">
                <a:solidFill>
                  <a:schemeClr val="dk1"/>
                </a:solidFill>
                <a:highlight>
                  <a:schemeClr val="lt1"/>
                </a:highlight>
              </a:rPr>
              <a:t>-Why Mobile?</a:t>
            </a:r>
            <a:endParaRPr sz="1400">
              <a:solidFill>
                <a:schemeClr val="dk1"/>
              </a:solidFill>
              <a:highlight>
                <a:schemeClr val="lt1"/>
              </a:highlight>
            </a:endParaRPr>
          </a:p>
          <a:p>
            <a:pPr indent="0" lvl="0" marL="0" rtl="0" algn="l">
              <a:spcBef>
                <a:spcPts val="1200"/>
              </a:spcBef>
              <a:spcAft>
                <a:spcPts val="0"/>
              </a:spcAft>
              <a:buNone/>
            </a:pPr>
            <a:r>
              <a:rPr lang="en" sz="1400">
                <a:solidFill>
                  <a:schemeClr val="dk1"/>
                </a:solidFill>
                <a:highlight>
                  <a:schemeClr val="lt1"/>
                </a:highlight>
              </a:rPr>
              <a:t>-The Scenario</a:t>
            </a:r>
            <a:endParaRPr sz="1400">
              <a:solidFill>
                <a:schemeClr val="dk1"/>
              </a:solidFill>
              <a:highlight>
                <a:schemeClr val="lt1"/>
              </a:highlight>
            </a:endParaRPr>
          </a:p>
          <a:p>
            <a:pPr indent="0" lvl="0" marL="0" rtl="0" algn="l">
              <a:spcBef>
                <a:spcPts val="1200"/>
              </a:spcBef>
              <a:spcAft>
                <a:spcPts val="0"/>
              </a:spcAft>
              <a:buNone/>
            </a:pPr>
            <a:r>
              <a:rPr lang="en" sz="1400">
                <a:solidFill>
                  <a:schemeClr val="dk1"/>
                </a:solidFill>
                <a:highlight>
                  <a:schemeClr val="lt1"/>
                </a:highlight>
              </a:rPr>
              <a:t>-Genre</a:t>
            </a:r>
            <a:endParaRPr sz="1400">
              <a:solidFill>
                <a:schemeClr val="dk1"/>
              </a:solidFill>
              <a:highlight>
                <a:schemeClr val="lt1"/>
              </a:highlight>
            </a:endParaRPr>
          </a:p>
          <a:p>
            <a:pPr indent="0" lvl="0" marL="0" rtl="0" algn="l">
              <a:spcBef>
                <a:spcPts val="1200"/>
              </a:spcBef>
              <a:spcAft>
                <a:spcPts val="0"/>
              </a:spcAft>
              <a:buNone/>
            </a:pPr>
            <a:r>
              <a:rPr lang="en" sz="1400">
                <a:solidFill>
                  <a:schemeClr val="dk1"/>
                </a:solidFill>
                <a:highlight>
                  <a:schemeClr val="lt1"/>
                </a:highlight>
              </a:rPr>
              <a:t>-Target Audience</a:t>
            </a:r>
            <a:endParaRPr/>
          </a:p>
          <a:p>
            <a:pPr indent="0" lvl="0" marL="0" rtl="0" algn="l">
              <a:spcBef>
                <a:spcPts val="1200"/>
              </a:spcBef>
              <a:spcAft>
                <a:spcPts val="1200"/>
              </a:spcAft>
              <a:buNone/>
            </a:pPr>
            <a:r>
              <a:t/>
            </a:r>
            <a:endParaRPr/>
          </a:p>
        </p:txBody>
      </p:sp>
      <p:pic>
        <p:nvPicPr>
          <p:cNvPr id="71" name="Google Shape;71;p14"/>
          <p:cNvPicPr preferRelativeResize="0"/>
          <p:nvPr/>
        </p:nvPicPr>
        <p:blipFill>
          <a:blip r:embed="rId3">
            <a:alphaModFix/>
          </a:blip>
          <a:stretch>
            <a:fillRect/>
          </a:stretch>
        </p:blipFill>
        <p:spPr>
          <a:xfrm>
            <a:off x="6256275" y="2270225"/>
            <a:ext cx="2887725" cy="2873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lnSpc>
                <a:spcPct val="115000"/>
              </a:lnSpc>
              <a:spcBef>
                <a:spcPts val="1200"/>
              </a:spcBef>
              <a:spcAft>
                <a:spcPts val="1200"/>
              </a:spcAft>
              <a:buClr>
                <a:schemeClr val="dk1"/>
              </a:buClr>
              <a:buSzPts val="1100"/>
              <a:buFont typeface="Arial"/>
              <a:buNone/>
            </a:pPr>
            <a:r>
              <a:rPr lang="en"/>
              <a:t>References</a:t>
            </a:r>
            <a:endParaRPr/>
          </a:p>
        </p:txBody>
      </p:sp>
      <p:sp>
        <p:nvSpPr>
          <p:cNvPr id="77" name="Google Shape;77;p1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8" name="Google Shape;78;p15"/>
          <p:cNvPicPr preferRelativeResize="0"/>
          <p:nvPr/>
        </p:nvPicPr>
        <p:blipFill>
          <a:blip r:embed="rId3">
            <a:alphaModFix/>
          </a:blip>
          <a:stretch>
            <a:fillRect/>
          </a:stretch>
        </p:blipFill>
        <p:spPr>
          <a:xfrm>
            <a:off x="4121700" y="1152475"/>
            <a:ext cx="4710601" cy="2479264"/>
          </a:xfrm>
          <a:prstGeom prst="rect">
            <a:avLst/>
          </a:prstGeom>
          <a:noFill/>
          <a:ln>
            <a:noFill/>
          </a:ln>
        </p:spPr>
      </p:pic>
      <p:pic>
        <p:nvPicPr>
          <p:cNvPr id="79" name="Google Shape;79;p15"/>
          <p:cNvPicPr preferRelativeResize="0"/>
          <p:nvPr/>
        </p:nvPicPr>
        <p:blipFill>
          <a:blip r:embed="rId4">
            <a:alphaModFix/>
          </a:blip>
          <a:stretch>
            <a:fillRect/>
          </a:stretch>
        </p:blipFill>
        <p:spPr>
          <a:xfrm>
            <a:off x="364100" y="1162650"/>
            <a:ext cx="3615624" cy="27117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Concept Art</a:t>
            </a:r>
            <a:endParaRPr/>
          </a:p>
        </p:txBody>
      </p:sp>
      <p:pic>
        <p:nvPicPr>
          <p:cNvPr id="85" name="Google Shape;85;p16"/>
          <p:cNvPicPr preferRelativeResize="0"/>
          <p:nvPr/>
        </p:nvPicPr>
        <p:blipFill>
          <a:blip r:embed="rId3">
            <a:alphaModFix/>
          </a:blip>
          <a:stretch>
            <a:fillRect/>
          </a:stretch>
        </p:blipFill>
        <p:spPr>
          <a:xfrm>
            <a:off x="102250" y="1580950"/>
            <a:ext cx="1323975" cy="1990725"/>
          </a:xfrm>
          <a:prstGeom prst="rect">
            <a:avLst/>
          </a:prstGeom>
          <a:noFill/>
          <a:ln>
            <a:noFill/>
          </a:ln>
        </p:spPr>
      </p:pic>
      <p:pic>
        <p:nvPicPr>
          <p:cNvPr id="86" name="Google Shape;86;p16"/>
          <p:cNvPicPr preferRelativeResize="0"/>
          <p:nvPr/>
        </p:nvPicPr>
        <p:blipFill>
          <a:blip r:embed="rId4">
            <a:alphaModFix/>
          </a:blip>
          <a:stretch>
            <a:fillRect/>
          </a:stretch>
        </p:blipFill>
        <p:spPr>
          <a:xfrm>
            <a:off x="1593538" y="1571425"/>
            <a:ext cx="1343025" cy="2009775"/>
          </a:xfrm>
          <a:prstGeom prst="rect">
            <a:avLst/>
          </a:prstGeom>
          <a:noFill/>
          <a:ln>
            <a:noFill/>
          </a:ln>
        </p:spPr>
      </p:pic>
      <p:pic>
        <p:nvPicPr>
          <p:cNvPr id="87" name="Google Shape;87;p16"/>
          <p:cNvPicPr preferRelativeResize="0"/>
          <p:nvPr/>
        </p:nvPicPr>
        <p:blipFill>
          <a:blip r:embed="rId5">
            <a:alphaModFix/>
          </a:blip>
          <a:stretch>
            <a:fillRect/>
          </a:stretch>
        </p:blipFill>
        <p:spPr>
          <a:xfrm>
            <a:off x="4599938" y="1590475"/>
            <a:ext cx="1333500" cy="1990725"/>
          </a:xfrm>
          <a:prstGeom prst="rect">
            <a:avLst/>
          </a:prstGeom>
          <a:noFill/>
          <a:ln>
            <a:noFill/>
          </a:ln>
        </p:spPr>
      </p:pic>
      <p:pic>
        <p:nvPicPr>
          <p:cNvPr id="88" name="Google Shape;88;p16"/>
          <p:cNvPicPr preferRelativeResize="0"/>
          <p:nvPr/>
        </p:nvPicPr>
        <p:blipFill>
          <a:blip r:embed="rId6">
            <a:alphaModFix/>
          </a:blip>
          <a:stretch>
            <a:fillRect/>
          </a:stretch>
        </p:blipFill>
        <p:spPr>
          <a:xfrm>
            <a:off x="6095688" y="1590475"/>
            <a:ext cx="1314450" cy="1971675"/>
          </a:xfrm>
          <a:prstGeom prst="rect">
            <a:avLst/>
          </a:prstGeom>
          <a:noFill/>
          <a:ln>
            <a:noFill/>
          </a:ln>
        </p:spPr>
      </p:pic>
      <p:pic>
        <p:nvPicPr>
          <p:cNvPr id="89" name="Google Shape;89;p16"/>
          <p:cNvPicPr preferRelativeResize="0"/>
          <p:nvPr/>
        </p:nvPicPr>
        <p:blipFill>
          <a:blip r:embed="rId7">
            <a:alphaModFix/>
          </a:blip>
          <a:stretch>
            <a:fillRect/>
          </a:stretch>
        </p:blipFill>
        <p:spPr>
          <a:xfrm>
            <a:off x="7572400" y="1600013"/>
            <a:ext cx="1314450" cy="1971661"/>
          </a:xfrm>
          <a:prstGeom prst="rect">
            <a:avLst/>
          </a:prstGeom>
          <a:noFill/>
          <a:ln>
            <a:noFill/>
          </a:ln>
        </p:spPr>
      </p:pic>
      <p:sp>
        <p:nvSpPr>
          <p:cNvPr id="90" name="Google Shape;90;p16"/>
          <p:cNvSpPr txBox="1"/>
          <p:nvPr/>
        </p:nvSpPr>
        <p:spPr>
          <a:xfrm>
            <a:off x="152388" y="3995550"/>
            <a:ext cx="122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Settings</a:t>
            </a:r>
            <a:endParaRPr>
              <a:latin typeface="Open Sans"/>
              <a:ea typeface="Open Sans"/>
              <a:cs typeface="Open Sans"/>
              <a:sym typeface="Open Sans"/>
            </a:endParaRPr>
          </a:p>
        </p:txBody>
      </p:sp>
      <p:sp>
        <p:nvSpPr>
          <p:cNvPr id="91" name="Google Shape;91;p16"/>
          <p:cNvSpPr txBox="1"/>
          <p:nvPr/>
        </p:nvSpPr>
        <p:spPr>
          <a:xfrm>
            <a:off x="1621500" y="3995550"/>
            <a:ext cx="122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Main Menu</a:t>
            </a:r>
            <a:endParaRPr>
              <a:latin typeface="Open Sans"/>
              <a:ea typeface="Open Sans"/>
              <a:cs typeface="Open Sans"/>
              <a:sym typeface="Open Sans"/>
            </a:endParaRPr>
          </a:p>
        </p:txBody>
      </p:sp>
      <p:sp>
        <p:nvSpPr>
          <p:cNvPr id="92" name="Google Shape;92;p16"/>
          <p:cNvSpPr txBox="1"/>
          <p:nvPr/>
        </p:nvSpPr>
        <p:spPr>
          <a:xfrm>
            <a:off x="3151638" y="3995550"/>
            <a:ext cx="122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Credits</a:t>
            </a:r>
            <a:r>
              <a:rPr lang="en"/>
              <a:t>	</a:t>
            </a:r>
            <a:endParaRPr/>
          </a:p>
        </p:txBody>
      </p:sp>
      <p:sp>
        <p:nvSpPr>
          <p:cNvPr id="93" name="Google Shape;93;p16"/>
          <p:cNvSpPr txBox="1"/>
          <p:nvPr/>
        </p:nvSpPr>
        <p:spPr>
          <a:xfrm>
            <a:off x="4619625" y="3995550"/>
            <a:ext cx="122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How to Play</a:t>
            </a:r>
            <a:endParaRPr>
              <a:latin typeface="Open Sans"/>
              <a:ea typeface="Open Sans"/>
              <a:cs typeface="Open Sans"/>
              <a:sym typeface="Open Sans"/>
            </a:endParaRPr>
          </a:p>
        </p:txBody>
      </p:sp>
      <p:sp>
        <p:nvSpPr>
          <p:cNvPr id="94" name="Google Shape;94;p16"/>
          <p:cNvSpPr txBox="1"/>
          <p:nvPr/>
        </p:nvSpPr>
        <p:spPr>
          <a:xfrm>
            <a:off x="6118688" y="3995550"/>
            <a:ext cx="122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Lab</a:t>
            </a:r>
            <a:endParaRPr>
              <a:latin typeface="Open Sans"/>
              <a:ea typeface="Open Sans"/>
              <a:cs typeface="Open Sans"/>
              <a:sym typeface="Open Sans"/>
            </a:endParaRPr>
          </a:p>
        </p:txBody>
      </p:sp>
      <p:sp>
        <p:nvSpPr>
          <p:cNvPr id="95" name="Google Shape;95;p16"/>
          <p:cNvSpPr txBox="1"/>
          <p:nvPr/>
        </p:nvSpPr>
        <p:spPr>
          <a:xfrm>
            <a:off x="7617775" y="3995550"/>
            <a:ext cx="1223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Elons Failed Rocket to Mars</a:t>
            </a:r>
            <a:endParaRPr>
              <a:latin typeface="Open Sans"/>
              <a:ea typeface="Open Sans"/>
              <a:cs typeface="Open Sans"/>
              <a:sym typeface="Open Sans"/>
            </a:endParaRPr>
          </a:p>
        </p:txBody>
      </p:sp>
      <p:pic>
        <p:nvPicPr>
          <p:cNvPr id="96" name="Google Shape;96;p16"/>
          <p:cNvPicPr preferRelativeResize="0"/>
          <p:nvPr/>
        </p:nvPicPr>
        <p:blipFill>
          <a:blip r:embed="rId8">
            <a:alphaModFix/>
          </a:blip>
          <a:stretch>
            <a:fillRect/>
          </a:stretch>
        </p:blipFill>
        <p:spPr>
          <a:xfrm>
            <a:off x="3103875" y="1585713"/>
            <a:ext cx="1323975" cy="1981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7"/>
          <p:cNvPicPr preferRelativeResize="0"/>
          <p:nvPr/>
        </p:nvPicPr>
        <p:blipFill>
          <a:blip r:embed="rId3">
            <a:alphaModFix/>
          </a:blip>
          <a:stretch>
            <a:fillRect/>
          </a:stretch>
        </p:blipFill>
        <p:spPr>
          <a:xfrm>
            <a:off x="213150" y="157150"/>
            <a:ext cx="1314450" cy="4543425"/>
          </a:xfrm>
          <a:prstGeom prst="rect">
            <a:avLst/>
          </a:prstGeom>
          <a:noFill/>
          <a:ln>
            <a:noFill/>
          </a:ln>
        </p:spPr>
      </p:pic>
      <p:pic>
        <p:nvPicPr>
          <p:cNvPr id="102" name="Google Shape;102;p17"/>
          <p:cNvPicPr preferRelativeResize="0"/>
          <p:nvPr/>
        </p:nvPicPr>
        <p:blipFill>
          <a:blip r:embed="rId4">
            <a:alphaModFix/>
          </a:blip>
          <a:stretch>
            <a:fillRect/>
          </a:stretch>
        </p:blipFill>
        <p:spPr>
          <a:xfrm>
            <a:off x="2837125" y="152400"/>
            <a:ext cx="1314450" cy="4552950"/>
          </a:xfrm>
          <a:prstGeom prst="rect">
            <a:avLst/>
          </a:prstGeom>
          <a:noFill/>
          <a:ln>
            <a:noFill/>
          </a:ln>
        </p:spPr>
      </p:pic>
      <p:pic>
        <p:nvPicPr>
          <p:cNvPr id="103" name="Google Shape;103;p17"/>
          <p:cNvPicPr preferRelativeResize="0"/>
          <p:nvPr/>
        </p:nvPicPr>
        <p:blipFill>
          <a:blip r:embed="rId5">
            <a:alphaModFix/>
          </a:blip>
          <a:stretch>
            <a:fillRect/>
          </a:stretch>
        </p:blipFill>
        <p:spPr>
          <a:xfrm>
            <a:off x="5061275" y="161988"/>
            <a:ext cx="1314450" cy="4552950"/>
          </a:xfrm>
          <a:prstGeom prst="rect">
            <a:avLst/>
          </a:prstGeom>
          <a:noFill/>
          <a:ln>
            <a:noFill/>
          </a:ln>
        </p:spPr>
      </p:pic>
      <p:pic>
        <p:nvPicPr>
          <p:cNvPr id="104" name="Google Shape;104;p17"/>
          <p:cNvPicPr preferRelativeResize="0"/>
          <p:nvPr/>
        </p:nvPicPr>
        <p:blipFill>
          <a:blip r:embed="rId6">
            <a:alphaModFix/>
          </a:blip>
          <a:stretch>
            <a:fillRect/>
          </a:stretch>
        </p:blipFill>
        <p:spPr>
          <a:xfrm>
            <a:off x="7461100" y="152400"/>
            <a:ext cx="1314450" cy="4552950"/>
          </a:xfrm>
          <a:prstGeom prst="rect">
            <a:avLst/>
          </a:prstGeom>
          <a:noFill/>
          <a:ln>
            <a:noFill/>
          </a:ln>
        </p:spPr>
      </p:pic>
      <p:sp>
        <p:nvSpPr>
          <p:cNvPr id="105" name="Google Shape;105;p17"/>
          <p:cNvSpPr txBox="1"/>
          <p:nvPr/>
        </p:nvSpPr>
        <p:spPr>
          <a:xfrm>
            <a:off x="174525" y="4705350"/>
            <a:ext cx="139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Leaving Earth</a:t>
            </a:r>
            <a:endParaRPr>
              <a:latin typeface="Open Sans"/>
              <a:ea typeface="Open Sans"/>
              <a:cs typeface="Open Sans"/>
              <a:sym typeface="Open Sans"/>
            </a:endParaRPr>
          </a:p>
        </p:txBody>
      </p:sp>
      <p:sp>
        <p:nvSpPr>
          <p:cNvPr id="106" name="Google Shape;106;p17"/>
          <p:cNvSpPr txBox="1"/>
          <p:nvPr/>
        </p:nvSpPr>
        <p:spPr>
          <a:xfrm>
            <a:off x="2804925" y="4705350"/>
            <a:ext cx="156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Orbiting Earth</a:t>
            </a:r>
            <a:endParaRPr>
              <a:latin typeface="Open Sans"/>
              <a:ea typeface="Open Sans"/>
              <a:cs typeface="Open Sans"/>
              <a:sym typeface="Open Sans"/>
            </a:endParaRPr>
          </a:p>
        </p:txBody>
      </p:sp>
      <p:sp>
        <p:nvSpPr>
          <p:cNvPr id="107" name="Google Shape;107;p17"/>
          <p:cNvSpPr txBox="1"/>
          <p:nvPr/>
        </p:nvSpPr>
        <p:spPr>
          <a:xfrm>
            <a:off x="5106650" y="4705350"/>
            <a:ext cx="122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Deep Space</a:t>
            </a:r>
            <a:endParaRPr>
              <a:latin typeface="Open Sans"/>
              <a:ea typeface="Open Sans"/>
              <a:cs typeface="Open Sans"/>
              <a:sym typeface="Open Sans"/>
            </a:endParaRPr>
          </a:p>
        </p:txBody>
      </p:sp>
      <p:sp>
        <p:nvSpPr>
          <p:cNvPr id="108" name="Google Shape;108;p17"/>
          <p:cNvSpPr txBox="1"/>
          <p:nvPr/>
        </p:nvSpPr>
        <p:spPr>
          <a:xfrm>
            <a:off x="7317475" y="4714950"/>
            <a:ext cx="160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Elon’s </a:t>
            </a:r>
            <a:r>
              <a:rPr lang="en">
                <a:latin typeface="Open Sans"/>
                <a:ea typeface="Open Sans"/>
                <a:cs typeface="Open Sans"/>
                <a:sym typeface="Open Sans"/>
              </a:rPr>
              <a:t>Vacation</a:t>
            </a:r>
            <a:r>
              <a:rPr lang="en"/>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 name="Shape 112"/>
        <p:cNvGrpSpPr/>
        <p:nvPr/>
      </p:nvGrpSpPr>
      <p:grpSpPr>
        <a:xfrm>
          <a:off x="0" y="0"/>
          <a:ext cx="0" cy="0"/>
          <a:chOff x="0" y="0"/>
          <a:chExt cx="0" cy="0"/>
        </a:xfrm>
      </p:grpSpPr>
      <p:sp>
        <p:nvSpPr>
          <p:cNvPr id="113" name="Google Shape;113;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Butter Stage Sprites</a:t>
            </a:r>
            <a:endParaRPr/>
          </a:p>
        </p:txBody>
      </p:sp>
      <p:pic>
        <p:nvPicPr>
          <p:cNvPr id="114" name="Google Shape;114;p18"/>
          <p:cNvPicPr preferRelativeResize="0"/>
          <p:nvPr/>
        </p:nvPicPr>
        <p:blipFill>
          <a:blip r:embed="rId3">
            <a:alphaModFix/>
          </a:blip>
          <a:stretch>
            <a:fillRect/>
          </a:stretch>
        </p:blipFill>
        <p:spPr>
          <a:xfrm>
            <a:off x="152400" y="1299625"/>
            <a:ext cx="5716886" cy="3691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Game Mechanics</a:t>
            </a:r>
            <a:endParaRPr/>
          </a:p>
        </p:txBody>
      </p:sp>
      <p:sp>
        <p:nvSpPr>
          <p:cNvPr id="120" name="Google Shape;120;p1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fontScale="85000" lnSpcReduction="20000"/>
          </a:bodyPr>
          <a:lstStyle/>
          <a:p>
            <a:pPr indent="-304165" lvl="0" marL="457200" rtl="0" algn="l">
              <a:lnSpc>
                <a:spcPct val="200000"/>
              </a:lnSpc>
              <a:spcBef>
                <a:spcPts val="1200"/>
              </a:spcBef>
              <a:spcAft>
                <a:spcPts val="0"/>
              </a:spcAft>
              <a:buClr>
                <a:schemeClr val="dk1"/>
              </a:buClr>
              <a:buSzPct val="100000"/>
              <a:buChar char="-"/>
            </a:pPr>
            <a:r>
              <a:rPr lang="en" sz="1400">
                <a:solidFill>
                  <a:schemeClr val="dk1"/>
                </a:solidFill>
              </a:rPr>
              <a:t>Perfect Range</a:t>
            </a:r>
            <a:endParaRPr sz="1400">
              <a:solidFill>
                <a:schemeClr val="dk1"/>
              </a:solidFill>
            </a:endParaRPr>
          </a:p>
          <a:p>
            <a:pPr indent="-304165" lvl="0" marL="457200" rtl="0" algn="l">
              <a:lnSpc>
                <a:spcPct val="200000"/>
              </a:lnSpc>
              <a:spcBef>
                <a:spcPts val="0"/>
              </a:spcBef>
              <a:spcAft>
                <a:spcPts val="0"/>
              </a:spcAft>
              <a:buClr>
                <a:schemeClr val="dk1"/>
              </a:buClr>
              <a:buSzPct val="100000"/>
              <a:buChar char="-"/>
            </a:pPr>
            <a:r>
              <a:rPr lang="en" sz="1400">
                <a:solidFill>
                  <a:schemeClr val="dk1"/>
                </a:solidFill>
              </a:rPr>
              <a:t>Perfect Temperature</a:t>
            </a:r>
            <a:endParaRPr sz="1400">
              <a:solidFill>
                <a:schemeClr val="dk1"/>
              </a:solidFill>
            </a:endParaRPr>
          </a:p>
          <a:p>
            <a:pPr indent="-304165" lvl="0" marL="457200" rtl="0" algn="l">
              <a:lnSpc>
                <a:spcPct val="200000"/>
              </a:lnSpc>
              <a:spcBef>
                <a:spcPts val="0"/>
              </a:spcBef>
              <a:spcAft>
                <a:spcPts val="0"/>
              </a:spcAft>
              <a:buClr>
                <a:schemeClr val="dk1"/>
              </a:buClr>
              <a:buSzPct val="100000"/>
              <a:buChar char="-"/>
            </a:pPr>
            <a:r>
              <a:rPr lang="en" sz="1400">
                <a:solidFill>
                  <a:schemeClr val="dk1"/>
                </a:solidFill>
              </a:rPr>
              <a:t>Outside Events</a:t>
            </a:r>
            <a:endParaRPr sz="1400">
              <a:solidFill>
                <a:schemeClr val="dk1"/>
              </a:solidFill>
            </a:endParaRPr>
          </a:p>
          <a:p>
            <a:pPr indent="-304165" lvl="0" marL="457200" rtl="0" algn="l">
              <a:lnSpc>
                <a:spcPct val="200000"/>
              </a:lnSpc>
              <a:spcBef>
                <a:spcPts val="0"/>
              </a:spcBef>
              <a:spcAft>
                <a:spcPts val="0"/>
              </a:spcAft>
              <a:buClr>
                <a:schemeClr val="dk1"/>
              </a:buClr>
              <a:buSzPct val="100000"/>
              <a:buChar char="-"/>
            </a:pPr>
            <a:r>
              <a:rPr lang="en" sz="1400">
                <a:solidFill>
                  <a:schemeClr val="dk1"/>
                </a:solidFill>
              </a:rPr>
              <a:t>Items That Aid the Player</a:t>
            </a:r>
            <a:endParaRPr sz="1400">
              <a:solidFill>
                <a:schemeClr val="dk1"/>
              </a:solidFill>
            </a:endParaRPr>
          </a:p>
          <a:p>
            <a:pPr indent="-304165" lvl="0" marL="457200" rtl="0" algn="l">
              <a:lnSpc>
                <a:spcPct val="200000"/>
              </a:lnSpc>
              <a:spcBef>
                <a:spcPts val="0"/>
              </a:spcBef>
              <a:spcAft>
                <a:spcPts val="0"/>
              </a:spcAft>
              <a:buClr>
                <a:schemeClr val="dk1"/>
              </a:buClr>
              <a:buSzPct val="100000"/>
              <a:buChar char="-"/>
            </a:pPr>
            <a:r>
              <a:rPr lang="en" sz="1400">
                <a:solidFill>
                  <a:schemeClr val="dk1"/>
                </a:solidFill>
              </a:rPr>
              <a:t>Item Uses</a:t>
            </a:r>
            <a:endParaRPr sz="1400">
              <a:solidFill>
                <a:schemeClr val="dk1"/>
              </a:solidFill>
            </a:endParaRPr>
          </a:p>
          <a:p>
            <a:pPr indent="-304165" lvl="0" marL="457200" rtl="0" algn="l">
              <a:lnSpc>
                <a:spcPct val="200000"/>
              </a:lnSpc>
              <a:spcBef>
                <a:spcPts val="0"/>
              </a:spcBef>
              <a:spcAft>
                <a:spcPts val="0"/>
              </a:spcAft>
              <a:buClr>
                <a:schemeClr val="dk1"/>
              </a:buClr>
              <a:buSzPct val="100000"/>
              <a:buChar char="-"/>
            </a:pPr>
            <a:r>
              <a:rPr lang="en" sz="1400">
                <a:solidFill>
                  <a:schemeClr val="dk1"/>
                </a:solidFill>
              </a:rPr>
              <a:t>Lives System </a:t>
            </a:r>
            <a:endParaRPr sz="1400">
              <a:solidFill>
                <a:schemeClr val="dk1"/>
              </a:solidFill>
            </a:endParaRPr>
          </a:p>
          <a:p>
            <a:pPr indent="-304165" lvl="0" marL="457200" rtl="0" algn="l">
              <a:lnSpc>
                <a:spcPct val="200000"/>
              </a:lnSpc>
              <a:spcBef>
                <a:spcPts val="0"/>
              </a:spcBef>
              <a:spcAft>
                <a:spcPts val="0"/>
              </a:spcAft>
              <a:buClr>
                <a:schemeClr val="dk1"/>
              </a:buClr>
              <a:buSzPct val="100000"/>
              <a:buChar char="-"/>
            </a:pPr>
            <a:r>
              <a:rPr lang="en" sz="1400">
                <a:solidFill>
                  <a:schemeClr val="dk1"/>
                </a:solidFill>
              </a:rPr>
              <a:t>Interface</a:t>
            </a:r>
            <a:endParaRPr sz="19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Game Flow</a:t>
            </a:r>
            <a:endParaRPr/>
          </a:p>
        </p:txBody>
      </p:sp>
      <p:pic>
        <p:nvPicPr>
          <p:cNvPr id="126" name="Google Shape;126;p20"/>
          <p:cNvPicPr preferRelativeResize="0"/>
          <p:nvPr/>
        </p:nvPicPr>
        <p:blipFill>
          <a:blip r:embed="rId3">
            <a:alphaModFix/>
          </a:blip>
          <a:stretch>
            <a:fillRect/>
          </a:stretch>
        </p:blipFill>
        <p:spPr>
          <a:xfrm>
            <a:off x="2568451" y="884450"/>
            <a:ext cx="4007100" cy="4086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Screenflow</a:t>
            </a:r>
            <a:endParaRPr/>
          </a:p>
        </p:txBody>
      </p:sp>
      <p:pic>
        <p:nvPicPr>
          <p:cNvPr id="132" name="Google Shape;132;p21"/>
          <p:cNvPicPr preferRelativeResize="0"/>
          <p:nvPr/>
        </p:nvPicPr>
        <p:blipFill>
          <a:blip r:embed="rId3">
            <a:alphaModFix/>
          </a:blip>
          <a:stretch>
            <a:fillRect/>
          </a:stretch>
        </p:blipFill>
        <p:spPr>
          <a:xfrm>
            <a:off x="1510400" y="955025"/>
            <a:ext cx="6147000" cy="3924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